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7"/>
  </p:notesMasterIdLst>
  <p:sldIdLst>
    <p:sldId id="861" r:id="rId2"/>
    <p:sldId id="1311" r:id="rId3"/>
    <p:sldId id="1302" r:id="rId4"/>
    <p:sldId id="1318" r:id="rId5"/>
    <p:sldId id="1320" r:id="rId6"/>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FF40FF"/>
    <a:srgbClr val="FFFF66"/>
    <a:srgbClr val="FF965E"/>
    <a:srgbClr val="78E1B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648" autoAdjust="0"/>
    <p:restoredTop sz="89023" autoAdjust="0"/>
  </p:normalViewPr>
  <p:slideViewPr>
    <p:cSldViewPr>
      <p:cViewPr varScale="1">
        <p:scale>
          <a:sx n="209" d="100"/>
          <a:sy n="209" d="100"/>
        </p:scale>
        <p:origin x="184" y="560"/>
      </p:cViewPr>
      <p:guideLst>
        <p:guide orient="horz" pos="180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3/30/23</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 </a:t>
            </a:r>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1314749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2</a:t>
            </a:fld>
            <a:endParaRPr lang="en-US" dirty="0"/>
          </a:p>
        </p:txBody>
      </p:sp>
    </p:spTree>
    <p:extLst>
      <p:ext uri="{BB962C8B-B14F-4D97-AF65-F5344CB8AC3E}">
        <p14:creationId xmlns:p14="http://schemas.microsoft.com/office/powerpoint/2010/main" val="15570169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3</a:t>
            </a:fld>
            <a:endParaRPr lang="en-US" dirty="0"/>
          </a:p>
        </p:txBody>
      </p:sp>
    </p:spTree>
    <p:extLst>
      <p:ext uri="{BB962C8B-B14F-4D97-AF65-F5344CB8AC3E}">
        <p14:creationId xmlns:p14="http://schemas.microsoft.com/office/powerpoint/2010/main" val="3416045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4</a:t>
            </a:fld>
            <a:endParaRPr lang="en-US" dirty="0"/>
          </a:p>
        </p:txBody>
      </p:sp>
    </p:spTree>
    <p:extLst>
      <p:ext uri="{BB962C8B-B14F-4D97-AF65-F5344CB8AC3E}">
        <p14:creationId xmlns:p14="http://schemas.microsoft.com/office/powerpoint/2010/main" val="3559731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5</a:t>
            </a:fld>
            <a:endParaRPr lang="en-US" dirty="0"/>
          </a:p>
        </p:txBody>
      </p:sp>
    </p:spTree>
    <p:extLst>
      <p:ext uri="{BB962C8B-B14F-4D97-AF65-F5344CB8AC3E}">
        <p14:creationId xmlns:p14="http://schemas.microsoft.com/office/powerpoint/2010/main" val="703832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mn-lt"/>
                <a:ea typeface="+mn-ea"/>
                <a:cs typeface="+mn-cs"/>
              </a:rPr>
              <a:t>Luke  19:28-44</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i="1" kern="0" dirty="0">
                <a:solidFill>
                  <a:srgbClr val="FFFF00"/>
                </a:solidFill>
                <a:latin typeface="Times New Roman" panose="02020603050405020304" pitchFamily="18" charset="0"/>
                <a:ea typeface="+mn-ea"/>
                <a:cs typeface="Times New Roman" panose="02020603050405020304" pitchFamily="18" charset="0"/>
              </a:rPr>
              <a:t>(English Standard Version)</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p:txBody>
      </p:sp>
    </p:spTree>
    <p:extLst>
      <p:ext uri="{BB962C8B-B14F-4D97-AF65-F5344CB8AC3E}">
        <p14:creationId xmlns:p14="http://schemas.microsoft.com/office/powerpoint/2010/main" val="561445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3595" y="0"/>
            <a:ext cx="9144000" cy="5280035"/>
          </a:xfrm>
          <a:prstGeom prst="rect">
            <a:avLst/>
          </a:prstGeom>
          <a:noFill/>
          <a:ln w="9525">
            <a:noFill/>
            <a:miter lim="800000"/>
            <a:headEnd/>
            <a:tailEnd/>
          </a:ln>
        </p:spPr>
        <p:txBody>
          <a:bodyPr wrap="square">
            <a:prstTxWarp prst="textNoShape">
              <a:avLst/>
            </a:prstTxWarp>
            <a:spAutoFit/>
          </a:bodyPr>
          <a:lstStyle/>
          <a:p>
            <a:pPr indent="152400">
              <a:lnSpc>
                <a:spcPct val="110000"/>
              </a:lnSpc>
              <a:spcAft>
                <a:spcPts val="1000"/>
              </a:spcAft>
            </a:pPr>
            <a:r>
              <a:rPr lang="en-AU" sz="2800" b="1" baseline="30000" dirty="0">
                <a:solidFill>
                  <a:srgbClr val="FFFFFF"/>
                </a:solidFill>
                <a:effectLst/>
                <a:latin typeface="Times New Roman" panose="02020603050405020304" pitchFamily="18" charset="0"/>
                <a:ea typeface="Times New Roman" panose="02020603050405020304" pitchFamily="18" charset="0"/>
              </a:rPr>
              <a:t>28 </a:t>
            </a:r>
            <a:r>
              <a:rPr lang="en-AU" sz="2800" dirty="0">
                <a:solidFill>
                  <a:srgbClr val="FFFFFF"/>
                </a:solidFill>
                <a:effectLst/>
                <a:latin typeface="Times New Roman" panose="02020603050405020304" pitchFamily="18" charset="0"/>
                <a:ea typeface="Times New Roman" panose="02020603050405020304" pitchFamily="18" charset="0"/>
              </a:rPr>
              <a:t>And when he had said these things, he went on ahead, going up to Jerusalem.  </a:t>
            </a:r>
            <a:r>
              <a:rPr lang="en-AU" sz="2800" b="1" baseline="30000" dirty="0">
                <a:solidFill>
                  <a:srgbClr val="FFFFFF"/>
                </a:solidFill>
                <a:effectLst/>
                <a:latin typeface="Times New Roman" panose="02020603050405020304" pitchFamily="18" charset="0"/>
                <a:ea typeface="Times New Roman" panose="02020603050405020304" pitchFamily="18" charset="0"/>
              </a:rPr>
              <a:t>29 </a:t>
            </a:r>
            <a:r>
              <a:rPr lang="en-AU" sz="2800" dirty="0">
                <a:solidFill>
                  <a:srgbClr val="FFFFFF"/>
                </a:solidFill>
                <a:effectLst/>
                <a:latin typeface="Times New Roman" panose="02020603050405020304" pitchFamily="18" charset="0"/>
                <a:ea typeface="Times New Roman" panose="02020603050405020304" pitchFamily="18" charset="0"/>
              </a:rPr>
              <a:t>When he drew near to </a:t>
            </a:r>
            <a:r>
              <a:rPr lang="en-AU" sz="2800" dirty="0" err="1">
                <a:solidFill>
                  <a:srgbClr val="FFFFFF"/>
                </a:solidFill>
                <a:effectLst/>
                <a:latin typeface="Times New Roman" panose="02020603050405020304" pitchFamily="18" charset="0"/>
                <a:ea typeface="Times New Roman" panose="02020603050405020304" pitchFamily="18" charset="0"/>
              </a:rPr>
              <a:t>Bethphage</a:t>
            </a:r>
            <a:r>
              <a:rPr lang="en-AU" sz="2800" dirty="0">
                <a:solidFill>
                  <a:srgbClr val="FFFFFF"/>
                </a:solidFill>
                <a:effectLst/>
                <a:latin typeface="Times New Roman" panose="02020603050405020304" pitchFamily="18" charset="0"/>
                <a:ea typeface="Times New Roman" panose="02020603050405020304" pitchFamily="18" charset="0"/>
              </a:rPr>
              <a:t> and Bethany, at the mount that is called Olivet, he sent two of the disciples, </a:t>
            </a:r>
            <a:r>
              <a:rPr lang="en-AU" sz="2800" b="1" baseline="30000" dirty="0">
                <a:solidFill>
                  <a:srgbClr val="FFFFFF"/>
                </a:solidFill>
                <a:effectLst/>
                <a:latin typeface="Times New Roman" panose="02020603050405020304" pitchFamily="18" charset="0"/>
                <a:ea typeface="Times New Roman" panose="02020603050405020304" pitchFamily="18" charset="0"/>
              </a:rPr>
              <a:t>30 </a:t>
            </a:r>
            <a:r>
              <a:rPr lang="en-AU" sz="2800" dirty="0">
                <a:solidFill>
                  <a:srgbClr val="FFFFFF"/>
                </a:solidFill>
                <a:effectLst/>
                <a:latin typeface="Times New Roman" panose="02020603050405020304" pitchFamily="18" charset="0"/>
                <a:ea typeface="Times New Roman" panose="02020603050405020304" pitchFamily="18" charset="0"/>
              </a:rPr>
              <a:t>saying, “Go into the village in front of you, where on entering you will find a colt tied, on which no one has ever yet sat.  Untie it and bring it here.  </a:t>
            </a:r>
            <a:r>
              <a:rPr lang="en-AU" sz="2800" b="1" baseline="30000" dirty="0">
                <a:solidFill>
                  <a:srgbClr val="FFFFFF"/>
                </a:solidFill>
                <a:effectLst/>
                <a:latin typeface="Times New Roman" panose="02020603050405020304" pitchFamily="18" charset="0"/>
                <a:ea typeface="Times New Roman" panose="02020603050405020304" pitchFamily="18" charset="0"/>
              </a:rPr>
              <a:t>31 </a:t>
            </a:r>
            <a:r>
              <a:rPr lang="en-AU" sz="2800" dirty="0">
                <a:solidFill>
                  <a:srgbClr val="FFFFFF"/>
                </a:solidFill>
                <a:effectLst/>
                <a:latin typeface="Times New Roman" panose="02020603050405020304" pitchFamily="18" charset="0"/>
                <a:ea typeface="Times New Roman" panose="02020603050405020304" pitchFamily="18" charset="0"/>
              </a:rPr>
              <a:t>If anyone asks you, ‘Why are you untying it?’ you shall say this:  ‘The Lord has need of it.’ ”  </a:t>
            </a:r>
            <a:r>
              <a:rPr lang="en-AU" sz="2800" b="1" baseline="30000" dirty="0">
                <a:solidFill>
                  <a:srgbClr val="FFFFFF"/>
                </a:solidFill>
                <a:effectLst/>
                <a:latin typeface="Times New Roman" panose="02020603050405020304" pitchFamily="18" charset="0"/>
                <a:ea typeface="Times New Roman" panose="02020603050405020304" pitchFamily="18" charset="0"/>
              </a:rPr>
              <a:t>32 </a:t>
            </a:r>
            <a:r>
              <a:rPr lang="en-AU" sz="2800" dirty="0">
                <a:solidFill>
                  <a:srgbClr val="FFFFFF"/>
                </a:solidFill>
                <a:effectLst/>
                <a:latin typeface="Times New Roman" panose="02020603050405020304" pitchFamily="18" charset="0"/>
                <a:ea typeface="Times New Roman" panose="02020603050405020304" pitchFamily="18" charset="0"/>
              </a:rPr>
              <a:t>So those who were sent went away and found it just as he had told them.  </a:t>
            </a:r>
            <a:r>
              <a:rPr lang="en-AU" sz="2800" b="1" baseline="30000" dirty="0">
                <a:solidFill>
                  <a:srgbClr val="FFFFFF"/>
                </a:solidFill>
                <a:effectLst/>
                <a:latin typeface="Times New Roman" panose="02020603050405020304" pitchFamily="18" charset="0"/>
                <a:ea typeface="Times New Roman" panose="02020603050405020304" pitchFamily="18" charset="0"/>
              </a:rPr>
              <a:t>33 </a:t>
            </a:r>
            <a:r>
              <a:rPr lang="en-AU" sz="2800" dirty="0">
                <a:solidFill>
                  <a:srgbClr val="FFFFFF"/>
                </a:solidFill>
                <a:effectLst/>
                <a:latin typeface="Times New Roman" panose="02020603050405020304" pitchFamily="18" charset="0"/>
                <a:ea typeface="Times New Roman" panose="02020603050405020304" pitchFamily="18" charset="0"/>
              </a:rPr>
              <a:t>And as they were untying the colt, its owners said to them, “Why are you untying the colt?”  </a:t>
            </a:r>
            <a:r>
              <a:rPr lang="en-AU" sz="2800" b="1" baseline="30000" dirty="0">
                <a:solidFill>
                  <a:srgbClr val="FFFFFF"/>
                </a:solidFill>
                <a:effectLst/>
                <a:latin typeface="Times New Roman" panose="02020603050405020304" pitchFamily="18" charset="0"/>
                <a:ea typeface="Times New Roman" panose="02020603050405020304" pitchFamily="18" charset="0"/>
              </a:rPr>
              <a:t>34 </a:t>
            </a:r>
            <a:r>
              <a:rPr lang="en-AU" sz="2800" dirty="0">
                <a:solidFill>
                  <a:srgbClr val="FFFFFF"/>
                </a:solidFill>
                <a:effectLst/>
                <a:latin typeface="Times New Roman" panose="02020603050405020304" pitchFamily="18" charset="0"/>
                <a:ea typeface="Times New Roman" panose="02020603050405020304" pitchFamily="18" charset="0"/>
              </a:rPr>
              <a:t>And they said, “The Lord has need of it.” </a:t>
            </a:r>
            <a:endParaRPr lang="en-AU" sz="28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36690616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3595" y="0"/>
            <a:ext cx="9144000" cy="5280035"/>
          </a:xfrm>
          <a:prstGeom prst="rect">
            <a:avLst/>
          </a:prstGeom>
          <a:noFill/>
          <a:ln w="9525">
            <a:noFill/>
            <a:miter lim="800000"/>
            <a:headEnd/>
            <a:tailEnd/>
          </a:ln>
        </p:spPr>
        <p:txBody>
          <a:bodyPr wrap="square">
            <a:prstTxWarp prst="textNoShape">
              <a:avLst/>
            </a:prstTxWarp>
            <a:spAutoFit/>
          </a:bodyPr>
          <a:lstStyle/>
          <a:p>
            <a:pPr>
              <a:lnSpc>
                <a:spcPct val="110000"/>
              </a:lnSpc>
              <a:spcAft>
                <a:spcPts val="1000"/>
              </a:spcAft>
            </a:pPr>
            <a:r>
              <a:rPr lang="en-AU" sz="2800" b="1" baseline="30000" dirty="0">
                <a:solidFill>
                  <a:srgbClr val="FFFFFF"/>
                </a:solidFill>
                <a:effectLst/>
                <a:latin typeface="Times New Roman" panose="02020603050405020304" pitchFamily="18" charset="0"/>
                <a:ea typeface="Times New Roman" panose="02020603050405020304" pitchFamily="18" charset="0"/>
              </a:rPr>
              <a:t>35 </a:t>
            </a:r>
            <a:r>
              <a:rPr lang="en-AU" sz="2800" dirty="0">
                <a:solidFill>
                  <a:srgbClr val="FFFFFF"/>
                </a:solidFill>
                <a:effectLst/>
                <a:latin typeface="Times New Roman" panose="02020603050405020304" pitchFamily="18" charset="0"/>
                <a:ea typeface="Times New Roman" panose="02020603050405020304" pitchFamily="18" charset="0"/>
              </a:rPr>
              <a:t>And they brought it to Jesus, and throwing their cloaks on the colt, they set Jesus on it.  </a:t>
            </a:r>
            <a:r>
              <a:rPr lang="en-AU" sz="2800" b="1" baseline="30000" dirty="0">
                <a:solidFill>
                  <a:srgbClr val="FFFFFF"/>
                </a:solidFill>
                <a:effectLst/>
                <a:latin typeface="Times New Roman" panose="02020603050405020304" pitchFamily="18" charset="0"/>
                <a:ea typeface="Times New Roman" panose="02020603050405020304" pitchFamily="18" charset="0"/>
              </a:rPr>
              <a:t>36 </a:t>
            </a:r>
            <a:r>
              <a:rPr lang="en-AU" sz="2800" dirty="0">
                <a:solidFill>
                  <a:srgbClr val="FFFFFF"/>
                </a:solidFill>
                <a:effectLst/>
                <a:latin typeface="Times New Roman" panose="02020603050405020304" pitchFamily="18" charset="0"/>
                <a:ea typeface="Times New Roman" panose="02020603050405020304" pitchFamily="18" charset="0"/>
              </a:rPr>
              <a:t>And as he rode along, they spread their cloaks on the road.  </a:t>
            </a:r>
            <a:r>
              <a:rPr lang="en-AU" sz="2800" b="1" baseline="30000" dirty="0">
                <a:solidFill>
                  <a:srgbClr val="FFFFFF"/>
                </a:solidFill>
                <a:effectLst/>
                <a:latin typeface="Times New Roman" panose="02020603050405020304" pitchFamily="18" charset="0"/>
                <a:ea typeface="Times New Roman" panose="02020603050405020304" pitchFamily="18" charset="0"/>
              </a:rPr>
              <a:t>37 </a:t>
            </a:r>
            <a:r>
              <a:rPr lang="en-AU" sz="2800" dirty="0">
                <a:solidFill>
                  <a:srgbClr val="FFFFFF"/>
                </a:solidFill>
                <a:effectLst/>
                <a:latin typeface="Times New Roman" panose="02020603050405020304" pitchFamily="18" charset="0"/>
                <a:ea typeface="Times New Roman" panose="02020603050405020304" pitchFamily="18" charset="0"/>
              </a:rPr>
              <a:t>As he was drawing near—already on the way down the Mount of Olives—the whole multitude of his disciples began to rejoice and praise God with a loud voice for all the mighty works that they had seen, </a:t>
            </a:r>
            <a:r>
              <a:rPr lang="en-AU" sz="2800" b="1" baseline="30000" dirty="0">
                <a:solidFill>
                  <a:srgbClr val="FFFFFF"/>
                </a:solidFill>
                <a:effectLst/>
                <a:latin typeface="Times New Roman" panose="02020603050405020304" pitchFamily="18" charset="0"/>
                <a:ea typeface="Times New Roman" panose="02020603050405020304" pitchFamily="18" charset="0"/>
              </a:rPr>
              <a:t>38 </a:t>
            </a:r>
            <a:r>
              <a:rPr lang="en-AU" sz="2800" dirty="0">
                <a:solidFill>
                  <a:srgbClr val="FFFFFF"/>
                </a:solidFill>
                <a:effectLst/>
                <a:latin typeface="Times New Roman" panose="02020603050405020304" pitchFamily="18" charset="0"/>
                <a:ea typeface="Times New Roman" panose="02020603050405020304" pitchFamily="18" charset="0"/>
              </a:rPr>
              <a:t>saying, “Blessed is the King who comes in the name of the Lord!  Peace in heaven and glory in the highest!”  </a:t>
            </a:r>
            <a:r>
              <a:rPr lang="en-AU" sz="2800" b="1" baseline="30000" dirty="0">
                <a:solidFill>
                  <a:srgbClr val="FFFFFF"/>
                </a:solidFill>
                <a:effectLst/>
                <a:latin typeface="Times New Roman" panose="02020603050405020304" pitchFamily="18" charset="0"/>
                <a:ea typeface="Times New Roman" panose="02020603050405020304" pitchFamily="18" charset="0"/>
              </a:rPr>
              <a:t>39 </a:t>
            </a:r>
            <a:r>
              <a:rPr lang="en-AU" sz="2800" dirty="0">
                <a:solidFill>
                  <a:srgbClr val="FFFFFF"/>
                </a:solidFill>
                <a:effectLst/>
                <a:latin typeface="Times New Roman" panose="02020603050405020304" pitchFamily="18" charset="0"/>
                <a:ea typeface="Times New Roman" panose="02020603050405020304" pitchFamily="18" charset="0"/>
              </a:rPr>
              <a:t>And some of the Pharisees in the crowd said to him, “Teacher, rebuke your disciples.”  </a:t>
            </a:r>
            <a:r>
              <a:rPr lang="en-AU" sz="2800" b="1" baseline="30000" dirty="0">
                <a:solidFill>
                  <a:srgbClr val="FFFFFF"/>
                </a:solidFill>
                <a:effectLst/>
                <a:latin typeface="Times New Roman" panose="02020603050405020304" pitchFamily="18" charset="0"/>
                <a:ea typeface="Times New Roman" panose="02020603050405020304" pitchFamily="18" charset="0"/>
              </a:rPr>
              <a:t>40 </a:t>
            </a:r>
            <a:r>
              <a:rPr lang="en-AU" sz="2800" dirty="0">
                <a:solidFill>
                  <a:srgbClr val="FFFFFF"/>
                </a:solidFill>
                <a:effectLst/>
                <a:latin typeface="Times New Roman" panose="02020603050405020304" pitchFamily="18" charset="0"/>
                <a:ea typeface="Times New Roman" panose="02020603050405020304" pitchFamily="18" charset="0"/>
              </a:rPr>
              <a:t>He answered, “I tell you, if these were silent, the very stones would cry out.” </a:t>
            </a:r>
            <a:endParaRPr lang="en-AU" sz="28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31339728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3595" y="0"/>
            <a:ext cx="9144000" cy="4331570"/>
          </a:xfrm>
          <a:prstGeom prst="rect">
            <a:avLst/>
          </a:prstGeom>
          <a:noFill/>
          <a:ln w="9525">
            <a:noFill/>
            <a:miter lim="800000"/>
            <a:headEnd/>
            <a:tailEnd/>
          </a:ln>
        </p:spPr>
        <p:txBody>
          <a:bodyPr wrap="square">
            <a:prstTxWarp prst="textNoShape">
              <a:avLst/>
            </a:prstTxWarp>
            <a:spAutoFit/>
          </a:bodyPr>
          <a:lstStyle/>
          <a:p>
            <a:pPr>
              <a:lnSpc>
                <a:spcPct val="110000"/>
              </a:lnSpc>
              <a:spcAft>
                <a:spcPts val="1000"/>
              </a:spcAft>
            </a:pPr>
            <a:r>
              <a:rPr lang="en-AU" sz="2800" b="1" baseline="30000" dirty="0">
                <a:solidFill>
                  <a:srgbClr val="FFFFFF"/>
                </a:solidFill>
                <a:effectLst/>
                <a:latin typeface="Times New Roman" panose="02020603050405020304" pitchFamily="18" charset="0"/>
                <a:ea typeface="Times New Roman" panose="02020603050405020304" pitchFamily="18" charset="0"/>
              </a:rPr>
              <a:t>41 </a:t>
            </a:r>
            <a:r>
              <a:rPr lang="en-AU" sz="2800" dirty="0">
                <a:solidFill>
                  <a:srgbClr val="FFFFFF"/>
                </a:solidFill>
                <a:effectLst/>
                <a:latin typeface="Times New Roman" panose="02020603050405020304" pitchFamily="18" charset="0"/>
                <a:ea typeface="Times New Roman" panose="02020603050405020304" pitchFamily="18" charset="0"/>
              </a:rPr>
              <a:t>And when he drew near and saw the city, he wept over it, </a:t>
            </a:r>
            <a:r>
              <a:rPr lang="en-AU" sz="2800" b="1" baseline="30000" dirty="0">
                <a:solidFill>
                  <a:srgbClr val="FFFFFF"/>
                </a:solidFill>
                <a:effectLst/>
                <a:latin typeface="Times New Roman" panose="02020603050405020304" pitchFamily="18" charset="0"/>
                <a:ea typeface="Times New Roman" panose="02020603050405020304" pitchFamily="18" charset="0"/>
              </a:rPr>
              <a:t>42 </a:t>
            </a:r>
            <a:r>
              <a:rPr lang="en-AU" sz="2800" dirty="0">
                <a:solidFill>
                  <a:srgbClr val="FFFFFF"/>
                </a:solidFill>
                <a:effectLst/>
                <a:latin typeface="Times New Roman" panose="02020603050405020304" pitchFamily="18" charset="0"/>
                <a:ea typeface="Times New Roman" panose="02020603050405020304" pitchFamily="18" charset="0"/>
              </a:rPr>
              <a:t>saying, “Would that you, even you, had known on this day the things that make for peace!  But now they are hidden from your eyes.  </a:t>
            </a:r>
            <a:r>
              <a:rPr lang="en-AU" sz="2800" b="1" baseline="30000" dirty="0">
                <a:solidFill>
                  <a:srgbClr val="FFFFFF"/>
                </a:solidFill>
                <a:effectLst/>
                <a:latin typeface="Times New Roman" panose="02020603050405020304" pitchFamily="18" charset="0"/>
                <a:ea typeface="Times New Roman" panose="02020603050405020304" pitchFamily="18" charset="0"/>
              </a:rPr>
              <a:t>43 </a:t>
            </a:r>
            <a:r>
              <a:rPr lang="en-AU" sz="2800" dirty="0">
                <a:solidFill>
                  <a:srgbClr val="FFFFFF"/>
                </a:solidFill>
                <a:effectLst/>
                <a:latin typeface="Times New Roman" panose="02020603050405020304" pitchFamily="18" charset="0"/>
                <a:ea typeface="Times New Roman" panose="02020603050405020304" pitchFamily="18" charset="0"/>
              </a:rPr>
              <a:t>For the days will come upon you, when your enemies will set up a barricade around you and surround you and hem you in on every side </a:t>
            </a:r>
            <a:r>
              <a:rPr lang="en-AU" sz="2800" b="1" baseline="30000" dirty="0">
                <a:solidFill>
                  <a:srgbClr val="FFFFFF"/>
                </a:solidFill>
                <a:effectLst/>
                <a:latin typeface="Times New Roman" panose="02020603050405020304" pitchFamily="18" charset="0"/>
                <a:ea typeface="Times New Roman" panose="02020603050405020304" pitchFamily="18" charset="0"/>
              </a:rPr>
              <a:t>44 </a:t>
            </a:r>
            <a:r>
              <a:rPr lang="en-AU" sz="2800" dirty="0">
                <a:solidFill>
                  <a:srgbClr val="FFFFFF"/>
                </a:solidFill>
                <a:effectLst/>
                <a:latin typeface="Times New Roman" panose="02020603050405020304" pitchFamily="18" charset="0"/>
                <a:ea typeface="Times New Roman" panose="02020603050405020304" pitchFamily="18" charset="0"/>
              </a:rPr>
              <a:t>and tear you down to the ground, you and your children within you.  And they will not leave one stone upon another in you, because you did not know the time of your visitation.”</a:t>
            </a:r>
            <a:r>
              <a:rPr lang="en-AU" sz="2800" dirty="0">
                <a:effectLst/>
              </a:rPr>
              <a:t> </a:t>
            </a:r>
            <a:endParaRPr lang="en-AU" sz="28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30561311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3000" b="-3000"/>
          </a:stretch>
        </a:blip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DC048FF-D4EA-891D-B47A-B2D842560ACF}"/>
              </a:ext>
            </a:extLst>
          </p:cNvPr>
          <p:cNvSpPr txBox="1"/>
          <p:nvPr/>
        </p:nvSpPr>
        <p:spPr>
          <a:xfrm>
            <a:off x="6103" y="2929508"/>
            <a:ext cx="9131794" cy="1261884"/>
          </a:xfrm>
          <a:prstGeom prst="rect">
            <a:avLst/>
          </a:prstGeom>
          <a:solidFill>
            <a:schemeClr val="tx1">
              <a:alpha val="54000"/>
            </a:schemeClr>
          </a:solidFill>
          <a:ln>
            <a:noFill/>
          </a:ln>
        </p:spPr>
        <p:txBody>
          <a:bodyPr wrap="square" rtlCol="0">
            <a:spAutoFit/>
          </a:bodyPr>
          <a:lstStyle/>
          <a:p>
            <a:pPr marL="317500" indent="-317500" algn="ctr"/>
            <a:r>
              <a:rPr lang="en-AU" sz="2200" dirty="0">
                <a:solidFill>
                  <a:srgbClr val="FFFF00"/>
                </a:solidFill>
                <a:latin typeface="Times New Roman" panose="02020603050405020304" pitchFamily="18" charset="0"/>
                <a:cs typeface="Times New Roman" panose="02020603050405020304" pitchFamily="18" charset="0"/>
              </a:rPr>
              <a:t>Jesus Wept/howled/wailed for Jerusalem</a:t>
            </a:r>
          </a:p>
          <a:p>
            <a:pPr marL="317500" indent="-31750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They did not know the time of their visitation – Jesus came to bring peace, but rejected;</a:t>
            </a:r>
          </a:p>
          <a:p>
            <a:pPr marL="317500" indent="-31750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They did not understand the coming Kingdom of God – not about political uprising.</a:t>
            </a:r>
          </a:p>
          <a:p>
            <a:pPr marL="317500" indent="-31750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Jesus knew their future:  Rebellion against Rome, and resulting destruction (70AD)</a:t>
            </a:r>
          </a:p>
        </p:txBody>
      </p:sp>
      <p:sp>
        <p:nvSpPr>
          <p:cNvPr id="4" name="TextBox 3">
            <a:extLst>
              <a:ext uri="{FF2B5EF4-FFF2-40B4-BE49-F238E27FC236}">
                <a16:creationId xmlns:a16="http://schemas.microsoft.com/office/drawing/2014/main" id="{2746B039-D709-B84F-1EEE-DF89A93F8891}"/>
              </a:ext>
            </a:extLst>
          </p:cNvPr>
          <p:cNvSpPr txBox="1"/>
          <p:nvPr/>
        </p:nvSpPr>
        <p:spPr>
          <a:xfrm>
            <a:off x="-4712" y="2392000"/>
            <a:ext cx="9131794" cy="646331"/>
          </a:xfrm>
          <a:prstGeom prst="rect">
            <a:avLst/>
          </a:prstGeom>
          <a:solidFill>
            <a:schemeClr val="tx1">
              <a:alpha val="44000"/>
            </a:schemeClr>
          </a:solid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They obviously didn’t get the point of the parable.  Looking for a king to lead a rebellion</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What they loved about Jesus, was the miracles they had seen (&amp; didn’t have to wait for)</a:t>
            </a:r>
          </a:p>
        </p:txBody>
      </p:sp>
      <p:sp>
        <p:nvSpPr>
          <p:cNvPr id="6" name="TextBox 5">
            <a:extLst>
              <a:ext uri="{FF2B5EF4-FFF2-40B4-BE49-F238E27FC236}">
                <a16:creationId xmlns:a16="http://schemas.microsoft.com/office/drawing/2014/main" id="{E6A9EDB9-E2C6-4A69-A785-850ADC7DE1C8}"/>
              </a:ext>
            </a:extLst>
          </p:cNvPr>
          <p:cNvSpPr txBox="1"/>
          <p:nvPr/>
        </p:nvSpPr>
        <p:spPr>
          <a:xfrm>
            <a:off x="107503" y="3250"/>
            <a:ext cx="9019579" cy="461665"/>
          </a:xfrm>
          <a:prstGeom prst="rect">
            <a:avLst/>
          </a:prstGeom>
          <a:noFill/>
          <a:ln>
            <a:noFill/>
          </a:ln>
        </p:spPr>
        <p:txBody>
          <a:bodyPr wrap="square" rtlCol="0">
            <a:spAutoFit/>
          </a:bodyPr>
          <a:lstStyle/>
          <a:p>
            <a:pPr marL="317500" indent="-317500" algn="ctr"/>
            <a:r>
              <a:rPr lang="en-AU" sz="2400" b="1" dirty="0">
                <a:solidFill>
                  <a:srgbClr val="FFFF00"/>
                </a:solidFill>
                <a:latin typeface="Times New Roman" panose="02020603050405020304" pitchFamily="18" charset="0"/>
                <a:cs typeface="Times New Roman" panose="02020603050405020304" pitchFamily="18" charset="0"/>
              </a:rPr>
              <a:t>Palm Sunday  ––  Buyer’s Remorse</a:t>
            </a:r>
            <a:endParaRPr lang="en-AU" sz="2400" b="1" u="sng" dirty="0">
              <a:solidFill>
                <a:srgbClr val="FFFF00"/>
              </a:solidFill>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46EA8D00-00BE-6A27-707C-58EC1F2AED3D}"/>
              </a:ext>
            </a:extLst>
          </p:cNvPr>
          <p:cNvSpPr txBox="1"/>
          <p:nvPr/>
        </p:nvSpPr>
        <p:spPr>
          <a:xfrm>
            <a:off x="-4712" y="344560"/>
            <a:ext cx="9131794" cy="369332"/>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welcome of a King, but within a week “Crucify Him!!!”</a:t>
            </a:r>
          </a:p>
        </p:txBody>
      </p:sp>
      <p:sp>
        <p:nvSpPr>
          <p:cNvPr id="10" name="TextBox 9">
            <a:extLst>
              <a:ext uri="{FF2B5EF4-FFF2-40B4-BE49-F238E27FC236}">
                <a16:creationId xmlns:a16="http://schemas.microsoft.com/office/drawing/2014/main" id="{69FF56DB-AA3C-A772-0C45-7DF71FCCC0E3}"/>
              </a:ext>
            </a:extLst>
          </p:cNvPr>
          <p:cNvSpPr txBox="1"/>
          <p:nvPr/>
        </p:nvSpPr>
        <p:spPr>
          <a:xfrm>
            <a:off x="56661" y="652700"/>
            <a:ext cx="9009048" cy="1754326"/>
          </a:xfrm>
          <a:prstGeom prst="rect">
            <a:avLst/>
          </a:prstGeom>
          <a:solidFill>
            <a:schemeClr val="tx1">
              <a:alpha val="35000"/>
            </a:schemeClr>
          </a:solidFill>
          <a:ln w="22225">
            <a:solidFill>
              <a:schemeClr val="bg1"/>
            </a:solidFill>
          </a:ln>
        </p:spPr>
        <p:txBody>
          <a:bodyPr wrap="square" rtlCol="0">
            <a:spAutoFit/>
          </a:bodyPr>
          <a:lstStyle/>
          <a:p>
            <a:pPr marL="317500" indent="-317500"/>
            <a:r>
              <a:rPr lang="en-AU" dirty="0">
                <a:solidFill>
                  <a:schemeClr val="bg1"/>
                </a:solidFill>
                <a:latin typeface="Times New Roman" panose="02020603050405020304" pitchFamily="18" charset="0"/>
                <a:cs typeface="Times New Roman" panose="02020603050405020304" pitchFamily="18" charset="0"/>
              </a:rPr>
              <a:t>Immediately before Palm Sunday, Jesus told a parable.  It’s point:</a:t>
            </a:r>
          </a:p>
          <a:p>
            <a:pPr marL="342900" indent="-342900">
              <a:buFont typeface="+mj-lt"/>
              <a:buAutoNum type="arabicPeriod"/>
            </a:pPr>
            <a:r>
              <a:rPr lang="en-AU" dirty="0">
                <a:solidFill>
                  <a:schemeClr val="bg1"/>
                </a:solidFill>
                <a:latin typeface="Times New Roman" panose="02020603050405020304" pitchFamily="18" charset="0"/>
                <a:cs typeface="Times New Roman" panose="02020603050405020304" pitchFamily="18" charset="0"/>
              </a:rPr>
              <a:t>The Kingdom of God is not going to appear immediately;</a:t>
            </a:r>
          </a:p>
          <a:p>
            <a:pPr marL="342900" indent="-342900">
              <a:buFont typeface="+mj-lt"/>
              <a:buAutoNum type="arabicPeriod"/>
            </a:pPr>
            <a:r>
              <a:rPr lang="en-AU" dirty="0">
                <a:solidFill>
                  <a:schemeClr val="bg1"/>
                </a:solidFill>
                <a:latin typeface="Times New Roman" panose="02020603050405020304" pitchFamily="18" charset="0"/>
                <a:cs typeface="Times New Roman" panose="02020603050405020304" pitchFamily="18" charset="0"/>
              </a:rPr>
              <a:t>Most people will hate Jesus and not want Him as their king;</a:t>
            </a:r>
          </a:p>
          <a:p>
            <a:pPr marL="342900" indent="-342900">
              <a:buFont typeface="+mj-lt"/>
              <a:buAutoNum type="arabicPeriod"/>
            </a:pPr>
            <a:r>
              <a:rPr lang="en-AU" dirty="0">
                <a:solidFill>
                  <a:schemeClr val="bg1"/>
                </a:solidFill>
                <a:latin typeface="Times New Roman" panose="02020603050405020304" pitchFamily="18" charset="0"/>
                <a:cs typeface="Times New Roman" panose="02020603050405020304" pitchFamily="18" charset="0"/>
              </a:rPr>
              <a:t>Those who are faithful have been entrusted with the Gospel to carry on the business of Jesus</a:t>
            </a:r>
          </a:p>
          <a:p>
            <a:pPr marL="342900" indent="-342900">
              <a:buFont typeface="+mj-lt"/>
              <a:buAutoNum type="arabicPeriod"/>
            </a:pPr>
            <a:r>
              <a:rPr lang="en-AU" dirty="0">
                <a:solidFill>
                  <a:schemeClr val="bg1"/>
                </a:solidFill>
                <a:latin typeface="Times New Roman" panose="02020603050405020304" pitchFamily="18" charset="0"/>
                <a:cs typeface="Times New Roman" panose="02020603050405020304" pitchFamily="18" charset="0"/>
              </a:rPr>
              <a:t>When Jesus returns next time, Then He will be established as King;</a:t>
            </a:r>
          </a:p>
          <a:p>
            <a:pPr marL="342900" indent="-342900">
              <a:buFont typeface="+mj-lt"/>
              <a:buAutoNum type="arabicPeriod"/>
            </a:pPr>
            <a:r>
              <a:rPr lang="en-AU" dirty="0">
                <a:solidFill>
                  <a:schemeClr val="bg1"/>
                </a:solidFill>
                <a:latin typeface="Times New Roman" panose="02020603050405020304" pitchFamily="18" charset="0"/>
                <a:cs typeface="Times New Roman" panose="02020603050405020304" pitchFamily="18" charset="0"/>
              </a:rPr>
              <a:t>Those who hated/rejected Jesus (enemies) will be judged and slaughtered</a:t>
            </a:r>
          </a:p>
        </p:txBody>
      </p:sp>
      <p:sp>
        <p:nvSpPr>
          <p:cNvPr id="11" name="TextBox 10">
            <a:extLst>
              <a:ext uri="{FF2B5EF4-FFF2-40B4-BE49-F238E27FC236}">
                <a16:creationId xmlns:a16="http://schemas.microsoft.com/office/drawing/2014/main" id="{7EFA100D-49CC-C2A7-202F-3A9E7A440A26}"/>
              </a:ext>
            </a:extLst>
          </p:cNvPr>
          <p:cNvSpPr txBox="1"/>
          <p:nvPr/>
        </p:nvSpPr>
        <p:spPr>
          <a:xfrm>
            <a:off x="123566" y="4108556"/>
            <a:ext cx="8942143" cy="1538883"/>
          </a:xfrm>
          <a:prstGeom prst="rect">
            <a:avLst/>
          </a:prstGeom>
          <a:solidFill>
            <a:schemeClr val="tx1">
              <a:alpha val="54000"/>
            </a:schemeClr>
          </a:solidFill>
          <a:ln>
            <a:noFill/>
          </a:ln>
        </p:spPr>
        <p:txBody>
          <a:bodyPr wrap="square" rtlCol="0">
            <a:spAutoFit/>
          </a:bodyPr>
          <a:lstStyle/>
          <a:p>
            <a:pPr marL="317500" indent="-317500" algn="ctr"/>
            <a:r>
              <a:rPr lang="en-AU" sz="2200" dirty="0">
                <a:solidFill>
                  <a:srgbClr val="FFFF00"/>
                </a:solidFill>
                <a:latin typeface="Times New Roman" panose="02020603050405020304" pitchFamily="18" charset="0"/>
                <a:cs typeface="Times New Roman" panose="02020603050405020304" pitchFamily="18" charset="0"/>
              </a:rPr>
              <a:t>Do we now understand the Kingdom of God???</a:t>
            </a:r>
          </a:p>
          <a:p>
            <a:pPr marL="342900" indent="-342900">
              <a:buFont typeface="+mj-lt"/>
              <a:buAutoNum type="arabicPeriod"/>
            </a:pPr>
            <a:r>
              <a:rPr lang="en-AU" dirty="0">
                <a:solidFill>
                  <a:schemeClr val="bg1"/>
                </a:solidFill>
                <a:latin typeface="Times New Roman" panose="02020603050405020304" pitchFamily="18" charset="0"/>
                <a:cs typeface="Times New Roman" panose="02020603050405020304" pitchFamily="18" charset="0"/>
              </a:rPr>
              <a:t>Will we have our eyes opened?  Jesus is the King who is returning.  </a:t>
            </a:r>
            <a:br>
              <a:rPr lang="en-AU" dirty="0">
                <a:solidFill>
                  <a:schemeClr val="bg1"/>
                </a:solidFill>
                <a:latin typeface="Times New Roman" panose="02020603050405020304" pitchFamily="18" charset="0"/>
                <a:cs typeface="Times New Roman" panose="02020603050405020304" pitchFamily="18" charset="0"/>
              </a:rPr>
            </a:br>
            <a:r>
              <a:rPr lang="en-AU" dirty="0">
                <a:solidFill>
                  <a:schemeClr val="bg1"/>
                </a:solidFill>
                <a:latin typeface="Times New Roman" panose="02020603050405020304" pitchFamily="18" charset="0"/>
                <a:cs typeface="Times New Roman" panose="02020603050405020304" pitchFamily="18" charset="0"/>
              </a:rPr>
              <a:t>Receive Jesus as King and joyfully carry on His business.</a:t>
            </a:r>
          </a:p>
          <a:p>
            <a:pPr marL="342900" indent="-342900">
              <a:buFont typeface="+mj-lt"/>
              <a:buAutoNum type="arabicPeriod"/>
            </a:pPr>
            <a:r>
              <a:rPr lang="en-AU" dirty="0">
                <a:solidFill>
                  <a:schemeClr val="bg1"/>
                </a:solidFill>
                <a:latin typeface="Times New Roman" panose="02020603050405020304" pitchFamily="18" charset="0"/>
                <a:cs typeface="Times New Roman" panose="02020603050405020304" pitchFamily="18" charset="0"/>
              </a:rPr>
              <a:t>Kingdom not about immediate blessings or political movements.</a:t>
            </a:r>
            <a:br>
              <a:rPr lang="en-AU" dirty="0">
                <a:solidFill>
                  <a:schemeClr val="bg1"/>
                </a:solidFill>
                <a:latin typeface="Times New Roman" panose="02020603050405020304" pitchFamily="18" charset="0"/>
                <a:cs typeface="Times New Roman" panose="02020603050405020304" pitchFamily="18" charset="0"/>
              </a:rPr>
            </a:br>
            <a:r>
              <a:rPr lang="en-AU" dirty="0">
                <a:solidFill>
                  <a:schemeClr val="bg1"/>
                </a:solidFill>
                <a:latin typeface="Times New Roman" panose="02020603050405020304" pitchFamily="18" charset="0"/>
                <a:cs typeface="Times New Roman" panose="02020603050405020304" pitchFamily="18" charset="0"/>
              </a:rPr>
              <a:t>No buyers remorse because we don’t expect these things now.  Persevere in faith.  Waiting.</a:t>
            </a:r>
          </a:p>
        </p:txBody>
      </p:sp>
    </p:spTree>
    <p:extLst>
      <p:ext uri="{BB962C8B-B14F-4D97-AF65-F5344CB8AC3E}">
        <p14:creationId xmlns:p14="http://schemas.microsoft.com/office/powerpoint/2010/main" val="11052125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
                                            <p:bg/>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bg/>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5">
                                            <p:txEl>
                                              <p:pRg st="0" end="0"/>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5">
                                            <p:txEl>
                                              <p:pRg st="1" end="1"/>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1">
                                            <p:bg/>
                                          </p:spTgt>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1">
                                            <p:txEl>
                                              <p:pRg st="0" end="0"/>
                                            </p:tx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animBg="1" autoUpdateAnimBg="0"/>
      <p:bldP spid="4" grpId="0" uiExpand="1" build="p" animBg="1" autoUpdateAnimBg="0"/>
      <p:bldP spid="6" grpId="0"/>
      <p:bldP spid="9" grpId="0" uiExpand="1" build="p"/>
      <p:bldP spid="10" grpId="0"/>
      <p:bldP spid="11" grpId="0" uiExpand="1" build="p" animBg="1" autoUpdateAnimBg="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160591</TotalTime>
  <Words>698</Words>
  <Application>Microsoft Macintosh PowerPoint</Application>
  <PresentationFormat>On-screen Show (16:10)</PresentationFormat>
  <Paragraphs>32</Paragraphs>
  <Slides>5</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Times New Roman</vt:lpstr>
      <vt:lpstr>Default Design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2488</cp:revision>
  <cp:lastPrinted>2023-03-30T04:06:40Z</cp:lastPrinted>
  <dcterms:created xsi:type="dcterms:W3CDTF">2016-11-04T06:28:01Z</dcterms:created>
  <dcterms:modified xsi:type="dcterms:W3CDTF">2023-03-30T06:39:00Z</dcterms:modified>
</cp:coreProperties>
</file>